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8A-2658-4949-83AD-450F9C2D6305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27CD-BF0C-45AE-BE1B-9CC411C8F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943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8A-2658-4949-83AD-450F9C2D6305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27CD-BF0C-45AE-BE1B-9CC411C8F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1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8A-2658-4949-83AD-450F9C2D6305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27CD-BF0C-45AE-BE1B-9CC411C8F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1075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8A-2658-4949-83AD-450F9C2D6305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27CD-BF0C-45AE-BE1B-9CC411C8F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338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8A-2658-4949-83AD-450F9C2D6305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27CD-BF0C-45AE-BE1B-9CC411C8F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5872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8A-2658-4949-83AD-450F9C2D6305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27CD-BF0C-45AE-BE1B-9CC411C8F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627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8A-2658-4949-83AD-450F9C2D6305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27CD-BF0C-45AE-BE1B-9CC411C8F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398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8A-2658-4949-83AD-450F9C2D6305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27CD-BF0C-45AE-BE1B-9CC411C8F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941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8A-2658-4949-83AD-450F9C2D6305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27CD-BF0C-45AE-BE1B-9CC411C8F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06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8A-2658-4949-83AD-450F9C2D6305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27CD-BF0C-45AE-BE1B-9CC411C8F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47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8A-2658-4949-83AD-450F9C2D6305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27CD-BF0C-45AE-BE1B-9CC411C8F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75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8A-2658-4949-83AD-450F9C2D6305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27CD-BF0C-45AE-BE1B-9CC411C8F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34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8A-2658-4949-83AD-450F9C2D6305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27CD-BF0C-45AE-BE1B-9CC411C8F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46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8A-2658-4949-83AD-450F9C2D6305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27CD-BF0C-45AE-BE1B-9CC411C8F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62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8A-2658-4949-83AD-450F9C2D6305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27CD-BF0C-45AE-BE1B-9CC411C8F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08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FF8A-2658-4949-83AD-450F9C2D6305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27CD-BF0C-45AE-BE1B-9CC411C8F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51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4FF8A-2658-4949-83AD-450F9C2D6305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DAC27CD-BF0C-45AE-BE1B-9CC411C8F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48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orms.gle/TuDuG4QDWhVWAV7w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>
            <a:extLst>
              <a:ext uri="{FF2B5EF4-FFF2-40B4-BE49-F238E27FC236}">
                <a16:creationId xmlns:a16="http://schemas.microsoft.com/office/drawing/2014/main" id="{860E773E-E130-C59C-2B40-11B50B09F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793913" y="4464317"/>
            <a:ext cx="2359761" cy="1769051"/>
          </a:xfrm>
          <a:prstGeom prst="rect">
            <a:avLst/>
          </a:prstGeom>
        </p:spPr>
      </p:pic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F75EADCC-6B1B-32A8-C52E-BF5E13BD2D45}"/>
              </a:ext>
            </a:extLst>
          </p:cNvPr>
          <p:cNvSpPr/>
          <p:nvPr/>
        </p:nvSpPr>
        <p:spPr>
          <a:xfrm>
            <a:off x="504450" y="3245539"/>
            <a:ext cx="7305724" cy="285615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chemeClr val="tx1"/>
                </a:solidFill>
              </a:rPr>
              <a:t>基調講演</a:t>
            </a:r>
            <a:r>
              <a:rPr kumimoji="1" lang="ja-JP" altLang="en-US" sz="1200" dirty="0">
                <a:solidFill>
                  <a:schemeClr val="tx1"/>
                </a:solidFill>
              </a:rPr>
              <a:t>：</a:t>
            </a:r>
            <a:r>
              <a:rPr kumimoji="0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大貫　肇　氏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物林株式会社　新事業推進部長理事</a:t>
            </a:r>
            <a:endParaRPr lang="en-US" altLang="ja-JP" sz="1200" kern="100" dirty="0">
              <a:solidFill>
                <a:schemeClr val="tx1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　　　　　</a:t>
            </a:r>
            <a:r>
              <a:rPr lang="ja-JP" altLang="en-US" sz="1200" b="1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「これからの林業を考える～林業の産業としての発展を目指して～」</a:t>
            </a:r>
            <a:r>
              <a:rPr lang="ja-JP" altLang="ja-JP" sz="1200" b="1" kern="100" dirty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200" b="1" kern="100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ja-JP" altLang="ja-JP" sz="12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研究報告</a:t>
            </a:r>
            <a:r>
              <a:rPr lang="ja-JP" altLang="en-US" sz="1200" kern="1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ja-JP" altLang="ja-JP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田村　明　氏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国立研究開発法人森林研究・整備機構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endParaRPr lang="en-US" altLang="ja-JP" sz="1200" kern="100" dirty="0">
              <a:solidFill>
                <a:schemeClr val="tx1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　　　</a:t>
            </a:r>
            <a:r>
              <a:rPr lang="ja-JP" altLang="ja-JP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森林総合研究所林木育種センター育種部育種第二課長　</a:t>
            </a:r>
            <a:endParaRPr lang="en-US" altLang="ja-JP" sz="1200" kern="100" dirty="0">
              <a:solidFill>
                <a:schemeClr val="tx1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　　　　　</a:t>
            </a:r>
            <a:r>
              <a:rPr lang="ja-JP" altLang="en-US" sz="1200" kern="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「エリートツリーの特性とその普及について」</a:t>
            </a:r>
            <a:endParaRPr lang="en-US" altLang="ja-JP" sz="1200" kern="100" dirty="0">
              <a:solidFill>
                <a:schemeClr val="tx1"/>
              </a:solidFill>
              <a:effectLst/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b="1" kern="100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パネルディスカッション</a:t>
            </a:r>
            <a:r>
              <a:rPr lang="en-US" altLang="ja-JP" sz="1200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 </a:t>
            </a:r>
            <a:endParaRPr lang="ja-JP" altLang="ja-JP" sz="1200" kern="100" dirty="0">
              <a:solidFill>
                <a:schemeClr val="tx1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ja-JP" altLang="ja-JP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（パネラー）</a:t>
            </a:r>
          </a:p>
          <a:p>
            <a:pPr algn="just"/>
            <a:r>
              <a:rPr lang="ja-JP" altLang="ja-JP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・上原　和直　氏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福島県農林種苗農業協同組合　代表理事組合長　</a:t>
            </a:r>
          </a:p>
          <a:p>
            <a:pPr algn="just"/>
            <a:r>
              <a:rPr lang="ja-JP" altLang="ja-JP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・田子　英司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氏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福島森林組合連合会　代表理事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会</a:t>
            </a:r>
            <a:r>
              <a:rPr lang="ja-JP" altLang="ja-JP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長　　　</a:t>
            </a:r>
            <a:endParaRPr lang="en-US" altLang="ja-JP" sz="1200" kern="100" dirty="0">
              <a:solidFill>
                <a:schemeClr val="tx1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kumimoji="0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大貫　肇　氏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物林株式会社　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理事　</a:t>
            </a:r>
            <a:r>
              <a:rPr lang="ja-JP" altLang="ja-JP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新事業推進部長　</a:t>
            </a:r>
          </a:p>
          <a:p>
            <a:pPr algn="just"/>
            <a:r>
              <a:rPr lang="ja-JP" altLang="ja-JP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・田村　明　氏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国立研究開発法人森林研究・整備機構</a:t>
            </a:r>
          </a:p>
          <a:p>
            <a:pPr indent="400050" algn="just"/>
            <a:r>
              <a:rPr lang="ja-JP" altLang="en-US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</a:t>
            </a:r>
            <a:r>
              <a:rPr lang="ja-JP" altLang="ja-JP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森林総合研究所林木育種センター育種部育種第二課長</a:t>
            </a:r>
            <a:endParaRPr lang="en-US" altLang="ja-JP" sz="1200" kern="100" dirty="0">
              <a:solidFill>
                <a:schemeClr val="tx1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400050" algn="just"/>
            <a:r>
              <a:rPr lang="ja-JP" altLang="en-US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（コーディネーター）</a:t>
            </a:r>
            <a:endParaRPr lang="en-US" altLang="ja-JP" sz="1200" kern="100" dirty="0">
              <a:solidFill>
                <a:schemeClr val="tx1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400050" algn="just"/>
            <a:r>
              <a:rPr lang="ja-JP" altLang="ja-JP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・星　比呂志　氏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国立研究開発法人森林研究・整備機構フェロー、森林総合監理士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646DD022-20F8-C79E-8D61-74E2B4BE18AF}"/>
              </a:ext>
            </a:extLst>
          </p:cNvPr>
          <p:cNvSpPr/>
          <p:nvPr/>
        </p:nvSpPr>
        <p:spPr>
          <a:xfrm>
            <a:off x="1925273" y="107175"/>
            <a:ext cx="6241410" cy="67111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400" dirty="0"/>
          </a:p>
          <a:p>
            <a:pPr algn="ctr"/>
            <a:r>
              <a:rPr kumimoji="1" lang="ja-JP" altLang="en-US" sz="2400" dirty="0"/>
              <a:t>福島県の再造林推進を考えるシンポジウム</a:t>
            </a:r>
            <a:endParaRPr kumimoji="1" lang="en-US" altLang="ja-JP" sz="2400" dirty="0"/>
          </a:p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F92294B-68B5-9BB3-2EDB-4CD0E3F6D72A}"/>
              </a:ext>
            </a:extLst>
          </p:cNvPr>
          <p:cNvSpPr txBox="1"/>
          <p:nvPr/>
        </p:nvSpPr>
        <p:spPr>
          <a:xfrm>
            <a:off x="1115736" y="2558535"/>
            <a:ext cx="1619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A96CB3B-49E4-8229-A326-A9CD5E4F866A}"/>
              </a:ext>
            </a:extLst>
          </p:cNvPr>
          <p:cNvSpPr txBox="1"/>
          <p:nvPr/>
        </p:nvSpPr>
        <p:spPr>
          <a:xfrm>
            <a:off x="467901" y="977660"/>
            <a:ext cx="109103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温暖化が進み地球規模の気候変動対策が求められている中で、</a:t>
            </a:r>
            <a:r>
              <a:rPr kumimoji="1" lang="en-US" altLang="ja-JP" sz="1600" dirty="0"/>
              <a:t>CO</a:t>
            </a:r>
            <a:r>
              <a:rPr kumimoji="1" lang="ja-JP" altLang="en-US" sz="1600" dirty="0"/>
              <a:t>２吸収源として森林の若返りが求められています。</a:t>
            </a:r>
            <a:endParaRPr kumimoji="1" lang="en-US" altLang="ja-JP" sz="1600" dirty="0"/>
          </a:p>
          <a:p>
            <a:r>
              <a:rPr kumimoji="1" lang="ja-JP" altLang="en-US" sz="1600" dirty="0"/>
              <a:t>しかしながら、伐採しても再造林されず放置されてしまう森林が増加しており、温暖化対策や国土保全上大きな問題</a:t>
            </a:r>
            <a:endParaRPr kumimoji="1" lang="en-US" altLang="ja-JP" sz="1600" dirty="0"/>
          </a:p>
          <a:p>
            <a:r>
              <a:rPr kumimoji="1" lang="ja-JP" altLang="en-US" sz="1600" dirty="0"/>
              <a:t>になっています。</a:t>
            </a:r>
            <a:endParaRPr kumimoji="1" lang="en-US" altLang="ja-JP" sz="1600" dirty="0"/>
          </a:p>
          <a:p>
            <a:r>
              <a:rPr kumimoji="1" lang="ja-JP" altLang="en-US" sz="1600" dirty="0"/>
              <a:t>福島県に</a:t>
            </a:r>
            <a:r>
              <a:rPr kumimoji="1" lang="ja-JP" altLang="en-US" sz="1600"/>
              <a:t>おいては、現在取り組んでいる</a:t>
            </a:r>
            <a:r>
              <a:rPr kumimoji="1" lang="ja-JP" altLang="en-US" sz="1600" dirty="0"/>
              <a:t>森林再生事業に加えて、この課題に取り組むことが求められています。</a:t>
            </a:r>
            <a:endParaRPr kumimoji="1" lang="en-US" altLang="ja-JP" sz="1600" dirty="0"/>
          </a:p>
          <a:p>
            <a:r>
              <a:rPr kumimoji="1" lang="ja-JP" altLang="en-US" sz="1600" dirty="0"/>
              <a:t>シンポジウムにおいて、福島県における再造林推進について考えます。</a:t>
            </a:r>
            <a:endParaRPr kumimoji="1" lang="en-US" altLang="ja-JP" sz="1600" dirty="0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935883C8-EBCC-D0AC-E4AB-E2A686AD1FED}"/>
              </a:ext>
            </a:extLst>
          </p:cNvPr>
          <p:cNvSpPr/>
          <p:nvPr/>
        </p:nvSpPr>
        <p:spPr>
          <a:xfrm>
            <a:off x="621724" y="2386880"/>
            <a:ext cx="7060945" cy="71264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日　時：令和５年１０月４日（水）</a:t>
            </a:r>
            <a:r>
              <a:rPr kumimoji="1" lang="en-US" altLang="ja-JP" dirty="0">
                <a:solidFill>
                  <a:schemeClr val="tx1"/>
                </a:solidFill>
              </a:rPr>
              <a:t>13:00</a:t>
            </a:r>
            <a:r>
              <a:rPr kumimoji="1" lang="ja-JP" altLang="en-US" dirty="0">
                <a:solidFill>
                  <a:schemeClr val="tx1"/>
                </a:solidFill>
              </a:rPr>
              <a:t>～</a:t>
            </a:r>
            <a:r>
              <a:rPr kumimoji="1" lang="en-US" altLang="ja-JP" dirty="0">
                <a:solidFill>
                  <a:schemeClr val="tx1"/>
                </a:solidFill>
              </a:rPr>
              <a:t>15:30(</a:t>
            </a:r>
            <a:r>
              <a:rPr kumimoji="1" lang="ja-JP" altLang="en-US">
                <a:solidFill>
                  <a:schemeClr val="tx1"/>
                </a:solidFill>
              </a:rPr>
              <a:t>参加無料</a:t>
            </a:r>
            <a:r>
              <a:rPr kumimoji="1" lang="en-US" altLang="ja-JP" dirty="0">
                <a:solidFill>
                  <a:schemeClr val="tx1"/>
                </a:solidFill>
              </a:rPr>
              <a:t>)</a:t>
            </a:r>
          </a:p>
          <a:p>
            <a:r>
              <a:rPr kumimoji="1" lang="ja-JP" altLang="en-US" dirty="0">
                <a:solidFill>
                  <a:schemeClr val="tx1"/>
                </a:solidFill>
              </a:rPr>
              <a:t>場　所：ビックパレットふくしま（コンベンションホール </a:t>
            </a:r>
            <a:r>
              <a:rPr kumimoji="1" lang="en-US" altLang="ja-JP" dirty="0">
                <a:solidFill>
                  <a:schemeClr val="tx1"/>
                </a:solidFill>
              </a:rPr>
              <a:t>A </a:t>
            </a:r>
            <a:r>
              <a:rPr kumimoji="1" lang="ja-JP" altLang="en-US" dirty="0">
                <a:solidFill>
                  <a:schemeClr val="tx1"/>
                </a:solidFill>
              </a:rPr>
              <a:t>）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78979307-4652-CB25-B14A-42581F4060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49289" y="4561074"/>
            <a:ext cx="2359759" cy="1695888"/>
          </a:xfrm>
          <a:prstGeom prst="rect">
            <a:avLst/>
          </a:prstGeom>
        </p:spPr>
      </p:pic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8CDF32A9-6FE2-E8E4-AC88-4B6CAD0BA696}"/>
              </a:ext>
            </a:extLst>
          </p:cNvPr>
          <p:cNvSpPr/>
          <p:nvPr/>
        </p:nvSpPr>
        <p:spPr>
          <a:xfrm>
            <a:off x="499334" y="6197259"/>
            <a:ext cx="7305724" cy="628744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chemeClr val="tx1"/>
                </a:solidFill>
                <a:latin typeface="+mn-ea"/>
              </a:rPr>
              <a:t>参加申し込み</a:t>
            </a:r>
            <a:endParaRPr kumimoji="1" lang="en-US" altLang="ja-JP" sz="12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　</a:t>
            </a:r>
            <a:r>
              <a:rPr kumimoji="1" lang="en-US" altLang="ja-JP" sz="1200" dirty="0">
                <a:solidFill>
                  <a:schemeClr val="tx1"/>
                </a:solidFill>
              </a:rPr>
              <a:t>WEB: </a:t>
            </a:r>
            <a:r>
              <a:rPr kumimoji="1" lang="en-US" altLang="ja-JP" sz="1200" dirty="0">
                <a:solidFill>
                  <a:schemeClr val="tx1"/>
                </a:solidFill>
                <a:hlinkClick r:id="rId4"/>
              </a:rPr>
              <a:t>https://forms.gle/TuDuG4QDWhVWAV7w9</a:t>
            </a:r>
            <a:r>
              <a:rPr kumimoji="1" lang="ja-JP" altLang="en-US" sz="1200" dirty="0">
                <a:solidFill>
                  <a:schemeClr val="tx1"/>
                </a:solidFill>
              </a:rPr>
              <a:t>（所定の様式に記入して送信してください。）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　</a:t>
            </a:r>
            <a:r>
              <a:rPr kumimoji="1" lang="en-US" altLang="ja-JP" sz="1200" dirty="0">
                <a:solidFill>
                  <a:schemeClr val="tx1"/>
                </a:solidFill>
              </a:rPr>
              <a:t>FAX : 0247-43-0080</a:t>
            </a:r>
            <a:r>
              <a:rPr kumimoji="1" lang="ja-JP" altLang="en-US" sz="1200" dirty="0">
                <a:solidFill>
                  <a:schemeClr val="tx1"/>
                </a:solidFill>
              </a:rPr>
              <a:t>　（氏名、所属、参加人数を記載（様式は任意）して送信してください。）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CD99730F-F007-F147-A49A-105B2F6E4F4F}"/>
              </a:ext>
            </a:extLst>
          </p:cNvPr>
          <p:cNvSpPr/>
          <p:nvPr/>
        </p:nvSpPr>
        <p:spPr>
          <a:xfrm>
            <a:off x="8081225" y="3271176"/>
            <a:ext cx="3840158" cy="9742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主催：福島県の再造林を考える会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</a:rPr>
              <a:t>（公益社団法人福島県森林・林業・緑化協会、福島県木材協同組合連合会、福島県森林組合連合会、福島県農林種苗農業協同組合、協同組合ウエル造林）　　　　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5E453AEB-4E12-8B8D-A413-4CC802524DCB}"/>
              </a:ext>
            </a:extLst>
          </p:cNvPr>
          <p:cNvSpPr/>
          <p:nvPr/>
        </p:nvSpPr>
        <p:spPr>
          <a:xfrm>
            <a:off x="8145966" y="4306238"/>
            <a:ext cx="3606325" cy="3084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後援：関東森林管理局、福島県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6DB825B0-53CF-EE10-C588-C771858FD11C}"/>
              </a:ext>
            </a:extLst>
          </p:cNvPr>
          <p:cNvSpPr/>
          <p:nvPr/>
        </p:nvSpPr>
        <p:spPr>
          <a:xfrm>
            <a:off x="8081223" y="6482843"/>
            <a:ext cx="4110777" cy="37515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dirty="0">
              <a:solidFill>
                <a:sysClr val="windowText" lastClr="000000"/>
              </a:solidFill>
            </a:endParaRPr>
          </a:p>
          <a:p>
            <a:pPr algn="ctr"/>
            <a:endParaRPr kumimoji="1" lang="en-US" altLang="ja-JP" sz="800" dirty="0">
              <a:solidFill>
                <a:sysClr val="windowText" lastClr="000000"/>
              </a:solidFill>
            </a:endParaRPr>
          </a:p>
          <a:p>
            <a:pPr algn="ctr"/>
            <a:endParaRPr kumimoji="1" lang="en-US" altLang="ja-JP" sz="800" dirty="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sz="800" dirty="0">
                <a:solidFill>
                  <a:sysClr val="windowText" lastClr="000000"/>
                </a:solidFill>
              </a:rPr>
              <a:t>問い合わせ：電話   </a:t>
            </a:r>
            <a:r>
              <a:rPr kumimoji="1" lang="en-US" altLang="ja-JP" sz="800" dirty="0">
                <a:solidFill>
                  <a:sysClr val="windowText" lastClr="000000"/>
                </a:solidFill>
              </a:rPr>
              <a:t>0247-43-0272</a:t>
            </a:r>
            <a:r>
              <a:rPr kumimoji="1" lang="ja-JP" altLang="en-US" sz="800" dirty="0">
                <a:solidFill>
                  <a:sysClr val="windowText" lastClr="000000"/>
                </a:solidFill>
              </a:rPr>
              <a:t>（担当：冨永 （協和木材（株）内））</a:t>
            </a:r>
            <a:endParaRPr kumimoji="1" lang="en-US" altLang="ja-JP" sz="800" dirty="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sz="800" dirty="0">
                <a:solidFill>
                  <a:schemeClr val="tx1"/>
                </a:solidFill>
              </a:rPr>
              <a:t>メール：</a:t>
            </a:r>
            <a:r>
              <a:rPr kumimoji="1" lang="en-US" altLang="ja-JP" sz="800" dirty="0">
                <a:solidFill>
                  <a:schemeClr val="tx1"/>
                </a:solidFill>
              </a:rPr>
              <a:t>s.tominaga@kyowamokuzai.co.jp</a:t>
            </a:r>
          </a:p>
          <a:p>
            <a:pPr algn="ctr"/>
            <a:endParaRPr kumimoji="1" lang="en-US" altLang="ja-JP" sz="800" dirty="0">
              <a:solidFill>
                <a:schemeClr val="tx1"/>
              </a:solidFill>
            </a:endParaRPr>
          </a:p>
          <a:p>
            <a:pPr algn="ctr"/>
            <a:endParaRPr kumimoji="1" lang="en-US" altLang="ja-JP" sz="800" dirty="0">
              <a:solidFill>
                <a:schemeClr val="tx1"/>
              </a:solidFill>
            </a:endParaRPr>
          </a:p>
          <a:p>
            <a:pPr algn="ctr"/>
            <a:endParaRPr kumimoji="1" lang="en-US" altLang="ja-JP" sz="8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288112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</TotalTime>
  <Words>406</Words>
  <Application>Microsoft Office PowerPoint</Application>
  <PresentationFormat>ワイド画面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ＭＳ Ｐゴシック</vt:lpstr>
      <vt:lpstr>メイリオ</vt:lpstr>
      <vt:lpstr>游明朝</vt:lpstr>
      <vt:lpstr>Arial</vt:lpstr>
      <vt:lpstr>Trebuchet MS</vt:lpstr>
      <vt:lpstr>Wingdings 3</vt:lpstr>
      <vt:lpstr>ファセット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髙橋 良輔</dc:creator>
  <cp:lastModifiedBy>Owner</cp:lastModifiedBy>
  <cp:revision>10</cp:revision>
  <cp:lastPrinted>2023-07-17T00:25:01Z</cp:lastPrinted>
  <dcterms:created xsi:type="dcterms:W3CDTF">2023-07-10T00:49:59Z</dcterms:created>
  <dcterms:modified xsi:type="dcterms:W3CDTF">2023-08-07T00:45:40Z</dcterms:modified>
</cp:coreProperties>
</file>